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598" autoAdjust="0"/>
  </p:normalViewPr>
  <p:slideViewPr>
    <p:cSldViewPr>
      <p:cViewPr varScale="1">
        <p:scale>
          <a:sx n="100" d="100"/>
          <a:sy n="100" d="100"/>
        </p:scale>
        <p:origin x="78" y="1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C-4FB2-B451-F170E27BC2E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2-457C-81AE-8F2AD332B64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2-457C-81AE-8F2AD332B6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2C-4FB2-B451-F170E27BC2ED}"/>
              </c:ext>
            </c:extLst>
          </c:dPt>
          <c:cat>
            <c:strRef>
              <c:f>Sheet1!$A$2:$A$5</c:f>
              <c:strCache>
                <c:ptCount val="3"/>
                <c:pt idx="0">
                  <c:v>Yes               29</c:v>
                </c:pt>
                <c:pt idx="1">
                  <c:v>No                4</c:v>
                </c:pt>
                <c:pt idx="2">
                  <c:v>N/A              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4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2-457C-81AE-8F2AD332B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"/>
          <c:y val="0.23509092613423321"/>
          <c:w val="0.26144167890030701"/>
          <c:h val="0.5000560086239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2-40D5-9049-2FF60DC2AA4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2-40D5-9049-2FF60DC2AA4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72-40D5-9049-2FF60DC2AA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72-40D5-9049-2FF60DC2AA4D}"/>
              </c:ext>
            </c:extLst>
          </c:dPt>
          <c:cat>
            <c:strRef>
              <c:f>Sheet1!$A$2:$A$5</c:f>
              <c:strCache>
                <c:ptCount val="3"/>
                <c:pt idx="0">
                  <c:v>Yes               35</c:v>
                </c:pt>
                <c:pt idx="1">
                  <c:v>No                10</c:v>
                </c:pt>
                <c:pt idx="2">
                  <c:v>N/A               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72-40D5-9049-2FF60DC2A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"/>
          <c:y val="0.23509092613423321"/>
          <c:w val="0.26144167890030701"/>
          <c:h val="0.5000560086239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7-4536-926B-47DF9F35E96E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7-4536-926B-47DF9F35E96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B7-4536-926B-47DF9F35E9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B7-4536-926B-47DF9F35E96E}"/>
              </c:ext>
            </c:extLst>
          </c:dPt>
          <c:cat>
            <c:strRef>
              <c:f>Sheet1!$A$2:$A$5</c:f>
              <c:strCache>
                <c:ptCount val="3"/>
                <c:pt idx="0">
                  <c:v>Yes               33</c:v>
                </c:pt>
                <c:pt idx="1">
                  <c:v>No                12</c:v>
                </c:pt>
                <c:pt idx="2">
                  <c:v>N/A               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B7-4536-926B-47DF9F35E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"/>
          <c:y val="0.23509092613423321"/>
          <c:w val="0.26144167890030701"/>
          <c:h val="0.5000560086239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25-41E5-80B9-BB7BEC99D50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25-41E5-80B9-BB7BEC99D50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25-41E5-80B9-BB7BEC99D50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25-41E5-80B9-BB7BEC99D507}"/>
              </c:ext>
            </c:extLst>
          </c:dPt>
          <c:cat>
            <c:strRef>
              <c:f>Sheet1!$A$2:$A$5</c:f>
              <c:strCache>
                <c:ptCount val="3"/>
                <c:pt idx="0">
                  <c:v>Yes               32</c:v>
                </c:pt>
                <c:pt idx="1">
                  <c:v>No                 8</c:v>
                </c:pt>
                <c:pt idx="2">
                  <c:v>N/A              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25-41E5-80B9-BB7BEC99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"/>
          <c:y val="0.23509092613423321"/>
          <c:w val="0.26144167890030701"/>
          <c:h val="0.5000560086239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F-43EA-8273-4AE20EB61A8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F-43EA-8273-4AE20EB61A8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3F-43EA-8273-4AE20EB61A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3F-43EA-8273-4AE20EB61A8C}"/>
              </c:ext>
            </c:extLst>
          </c:dPt>
          <c:cat>
            <c:strRef>
              <c:f>Sheet1!$A$2:$A$5</c:f>
              <c:strCache>
                <c:ptCount val="3"/>
                <c:pt idx="0">
                  <c:v>Yes               20</c:v>
                </c:pt>
                <c:pt idx="1">
                  <c:v>No                25</c:v>
                </c:pt>
                <c:pt idx="2">
                  <c:v>N/A               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3F-43EA-8273-4AE20EB61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"/>
          <c:y val="0.23509092613423321"/>
          <c:w val="0.26144167890030701"/>
          <c:h val="0.5000560086239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5/20/2025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5/20/2025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mdiocese.org/resources/technolog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be4.com/homecourse" TargetMode="External"/><Relationship Id="rId2" Type="http://schemas.openxmlformats.org/officeDocument/2006/relationships/hyperlink" Target="https://desmoines.cmgconnect.org/accou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cisa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Tech Survey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Cyber Liability Insurance Renewal</a:t>
            </a:r>
            <a:endParaRPr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4BA4-AE79-8ECA-6735-A0CC124D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EOL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C10A-B3F7-773F-93F4-C2A7F85B1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10 will reach it’s EOL on October 14, 2025</a:t>
            </a:r>
          </a:p>
          <a:p>
            <a:r>
              <a:rPr lang="en-US" dirty="0"/>
              <a:t>After this date Microsoft will not provide security updates, technical support or software updates.</a:t>
            </a:r>
          </a:p>
          <a:p>
            <a:r>
              <a:rPr lang="en-US" dirty="0"/>
              <a:t>Without updates your computer will be more susceptible to security risks</a:t>
            </a:r>
          </a:p>
          <a:p>
            <a:r>
              <a:rPr lang="en-US" dirty="0"/>
              <a:t>Microsoft recommends upgrading to Windows 11 or replacing the device.</a:t>
            </a:r>
          </a:p>
          <a:p>
            <a:r>
              <a:rPr lang="en-US" dirty="0"/>
              <a:t>Microsoft offers an Extended Security Update (ESU) but it is not free.</a:t>
            </a:r>
          </a:p>
        </p:txBody>
      </p:sp>
    </p:spTree>
    <p:extLst>
      <p:ext uri="{BB962C8B-B14F-4D97-AF65-F5344CB8AC3E}">
        <p14:creationId xmlns:p14="http://schemas.microsoft.com/office/powerpoint/2010/main" val="23470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C53D-BA95-4433-8C3F-B5685D02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FF9-79BD-7A01-DDF7-F2FDEA227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recommend that all parishes and schools use this template and fill out the required info in case of a security breach.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https://www.dmdiocese.org/resources/technology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3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D87-332D-6FDB-75AD-D8A34333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FB91-3205-F9FA-ED04-EEB2C619C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make sure staff and parishioners are aware that our priests, deacons and Bishop are used to target all of us in phishing emails.</a:t>
            </a:r>
          </a:p>
          <a:p>
            <a:r>
              <a:rPr lang="en-US" dirty="0"/>
              <a:t>Our clergy will never email staff or parishioners asking for iTunes or Amazon gift cards.</a:t>
            </a:r>
          </a:p>
          <a:p>
            <a:r>
              <a:rPr lang="en-US" dirty="0"/>
              <a:t>All of our clergy should be using a “dmdiocese.org” email address.</a:t>
            </a:r>
          </a:p>
          <a:p>
            <a:r>
              <a:rPr lang="en-US" dirty="0"/>
              <a:t>If you are unsure about an email, reach out in a separate email or phone call to verify.</a:t>
            </a:r>
          </a:p>
          <a:p>
            <a:r>
              <a:rPr lang="en-US" dirty="0"/>
              <a:t>Please have a way to notify parishioners and staff to be on the lookout for these.</a:t>
            </a:r>
          </a:p>
          <a:p>
            <a:r>
              <a:rPr lang="en-US" dirty="0"/>
              <a:t>Advise parishioners and staff to not reply to a suspected phishing email, do not click any links or attachments and delete immediately. </a:t>
            </a:r>
          </a:p>
        </p:txBody>
      </p:sp>
    </p:spTree>
    <p:extLst>
      <p:ext uri="{BB962C8B-B14F-4D97-AF65-F5344CB8AC3E}">
        <p14:creationId xmlns:p14="http://schemas.microsoft.com/office/powerpoint/2010/main" val="298586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48F9-A7B6-F716-6281-AACF5BB2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Diocesan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D3A7-B571-A486-D73C-E1D5D17AF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current and retired priests have a “dmdiocese.org” email account.</a:t>
            </a:r>
          </a:p>
          <a:p>
            <a:r>
              <a:rPr lang="en-US" dirty="0"/>
              <a:t>All current deacons have a “dmdiocese.org” email </a:t>
            </a:r>
            <a:r>
              <a:rPr lang="en-US"/>
              <a:t>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6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69856" y="762000"/>
            <a:ext cx="9509292" cy="1143000"/>
          </a:xfrm>
        </p:spPr>
        <p:txBody>
          <a:bodyPr>
            <a:noAutofit/>
          </a:bodyPr>
          <a:lstStyle/>
          <a:p>
            <a:pPr marL="267970" marR="5080" indent="-255904">
              <a:lnSpc>
                <a:spcPct val="116700"/>
              </a:lnSpc>
              <a:spcBef>
                <a:spcPts val="95"/>
              </a:spcBef>
            </a:pPr>
            <a:r>
              <a:rPr lang="en-US" sz="2800" b="1" spc="5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15. </a:t>
            </a:r>
            <a:r>
              <a:rPr lang="en-US" sz="2800" b="1" spc="1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Do you use </a:t>
            </a:r>
            <a:r>
              <a:rPr lang="en-US" sz="2800" b="1" spc="5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2-factor authentication to secure all </a:t>
            </a:r>
            <a:r>
              <a:rPr lang="en-US" sz="2800" b="1" spc="1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remote </a:t>
            </a:r>
            <a:r>
              <a:rPr lang="en-US" sz="2800" b="1" spc="5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access to your network, including </a:t>
            </a:r>
            <a:r>
              <a:rPr lang="en-US" sz="2800" b="1" spc="1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any  remote desktop</a:t>
            </a:r>
            <a:r>
              <a:rPr lang="en-US" sz="2800" b="1" spc="-5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 </a:t>
            </a:r>
            <a:r>
              <a:rPr lang="en-US" sz="2800" b="1" spc="5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connections?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60E41C-56EF-51B5-EDE1-4C11C2AF7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22304"/>
              </p:ext>
            </p:extLst>
          </p:nvPr>
        </p:nvGraphicFramePr>
        <p:xfrm>
          <a:off x="1676400" y="2057400"/>
          <a:ext cx="8991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69856" y="762000"/>
            <a:ext cx="9509292" cy="1143000"/>
          </a:xfrm>
        </p:spPr>
        <p:txBody>
          <a:bodyPr>
            <a:noAutofit/>
          </a:bodyPr>
          <a:lstStyle/>
          <a:p>
            <a:pPr marL="267970" marR="5080" indent="-255904">
              <a:lnSpc>
                <a:spcPct val="116700"/>
              </a:lnSpc>
              <a:spcBef>
                <a:spcPts val="95"/>
              </a:spcBef>
            </a:pPr>
            <a:r>
              <a:rPr lang="en-US" sz="2800" b="1" spc="5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/>
                <a:cs typeface="Segoe UI"/>
              </a:rPr>
              <a:t>16. Do you use 2-factor authentication to secure remote access to your email accounts?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85628D1-0A4C-E496-92DA-25205FE82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372239"/>
              </p:ext>
            </p:extLst>
          </p:nvPr>
        </p:nvGraphicFramePr>
        <p:xfrm>
          <a:off x="1524000" y="2057400"/>
          <a:ext cx="9144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98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71416" y="990600"/>
            <a:ext cx="9509292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17.Do you use Endpoint Detection and Response (EDR) or a Next-Generation Antivirus (NGAV)software (e.g., CrowdStrike, Cylance, Carbon Black) to secure all system endpoints?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2A59C8EB-920B-C8DF-B99D-D4A97E703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886125"/>
              </p:ext>
            </p:extLst>
          </p:nvPr>
        </p:nvGraphicFramePr>
        <p:xfrm>
          <a:off x="1524000" y="2362200"/>
          <a:ext cx="9144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33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914400"/>
            <a:ext cx="9509292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18.If you do use an Endpoint Detection and Response (EDR) or a Next-Generation Antivirus(NGAV) software, please provide the name of your provider. 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79976-2B8F-DBF9-802E-2A1B66ED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0" y="2743200"/>
            <a:ext cx="9030960" cy="2219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A5D454-43D4-3C7B-1BFA-C2FBF15B8471}"/>
              </a:ext>
            </a:extLst>
          </p:cNvPr>
          <p:cNvSpPr txBox="1"/>
          <p:nvPr/>
        </p:nvSpPr>
        <p:spPr>
          <a:xfrm>
            <a:off x="2438400" y="5181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 Norton does not have an EDR product</a:t>
            </a:r>
          </a:p>
        </p:txBody>
      </p:sp>
    </p:spTree>
    <p:extLst>
      <p:ext uri="{BB962C8B-B14F-4D97-AF65-F5344CB8AC3E}">
        <p14:creationId xmlns:p14="http://schemas.microsoft.com/office/powerpoint/2010/main" val="22564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914400"/>
            <a:ext cx="9509292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19.Do you use an email filtering solution designed to prevent phishing or ransomware attacks (in addition to any filtering solution(s) provided by your email provider)?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DBAF-6558-EC2F-A0F7-58DEFF2C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1A27CCE7-315B-2EC6-A2F3-D4E762DBE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980197"/>
              </p:ext>
            </p:extLst>
          </p:nvPr>
        </p:nvGraphicFramePr>
        <p:xfrm>
          <a:off x="1427602" y="2299771"/>
          <a:ext cx="9144000" cy="379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01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914400"/>
            <a:ext cx="9509292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20.If you do use Email Filtering Software, please provide the name of your filtering solution provider.</a:t>
            </a:r>
            <a:r>
              <a:rPr lang="en-US" b="1" dirty="0"/>
              <a:t> 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9E573-6A00-F690-75CF-243BFF71D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2857230"/>
            <a:ext cx="9497750" cy="1943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BF085-56B4-D880-0E5B-74532ADBE621}"/>
              </a:ext>
            </a:extLst>
          </p:cNvPr>
          <p:cNvSpPr txBox="1"/>
          <p:nvPr/>
        </p:nvSpPr>
        <p:spPr>
          <a:xfrm>
            <a:off x="3124200" y="5181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Google Workspace offers additional protection, which is a paid product.</a:t>
            </a:r>
          </a:p>
        </p:txBody>
      </p:sp>
    </p:spTree>
    <p:extLst>
      <p:ext uri="{BB962C8B-B14F-4D97-AF65-F5344CB8AC3E}">
        <p14:creationId xmlns:p14="http://schemas.microsoft.com/office/powerpoint/2010/main" val="420153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9509292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23.Do all employees with financial or accounting responsibilities at your church or school complete social engineering training which is manipulation techniques to gain private information, access, or valuables? 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egoe UI"/>
              <a:cs typeface="Segoe UI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51D6B88-993E-6887-7E29-AD61F6898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04560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0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52E4-9A87-5FBE-3097-D85A0E8F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Training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DA1B-6CB4-B90A-0FF7-CAE660E5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CMGConnect</a:t>
            </a:r>
            <a:r>
              <a:rPr lang="en-US" dirty="0"/>
              <a:t>              	</a:t>
            </a:r>
            <a:r>
              <a:rPr lang="en-US" dirty="0">
                <a:hlinkClick r:id="rId2"/>
              </a:rPr>
              <a:t>https://desmoines.cmgconnect.org/accounts#</a:t>
            </a:r>
            <a:endParaRPr lang="en-US" dirty="0"/>
          </a:p>
          <a:p>
            <a:endParaRPr lang="en-US" dirty="0"/>
          </a:p>
          <a:p>
            <a:r>
              <a:rPr lang="en-US" dirty="0"/>
              <a:t>Knowbe4 		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https://www.knowbe4.com/homecourse</a:t>
            </a:r>
            <a:endParaRPr lang="en-US" sz="18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CISA			 </a:t>
            </a:r>
            <a:r>
              <a:rPr lang="en-US" sz="1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hlinkClick r:id="rId4"/>
              </a:rPr>
              <a:t>https://www.youtube.com/@cisagov</a:t>
            </a:r>
            <a:r>
              <a:rPr lang="en-US" sz="1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sz="1800" i="1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20856043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640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Candara</vt:lpstr>
      <vt:lpstr>Consolas</vt:lpstr>
      <vt:lpstr>Segoe UI</vt:lpstr>
      <vt:lpstr>Times New Roman</vt:lpstr>
      <vt:lpstr>Tech Computer 16x9</vt:lpstr>
      <vt:lpstr>2025 Tech Survey</vt:lpstr>
      <vt:lpstr>15. Do you use 2-factor authentication to secure all remote access to your network, including any  remote desktop connections?</vt:lpstr>
      <vt:lpstr>16. Do you use 2-factor authentication to secure remote access to your email accounts?</vt:lpstr>
      <vt:lpstr>        17.Do you use Endpoint Detection and Response (EDR) or a Next-Generation Antivirus (NGAV)software (e.g., CrowdStrike, Cylance, Carbon Black) to secure all system endpoints?</vt:lpstr>
      <vt:lpstr>                18.If you do use an Endpoint Detection and Response (EDR) or a Next-Generation Antivirus(NGAV) software, please provide the name of your provider. </vt:lpstr>
      <vt:lpstr>                        19.Do you use an email filtering solution designed to prevent phishing or ransomware attacks (in addition to any filtering solution(s) provided by your email provider)?</vt:lpstr>
      <vt:lpstr>                                20.If you do use Email Filtering Software, please provide the name of your filtering solution provider. </vt:lpstr>
      <vt:lpstr>                                        23.Do all employees with financial or accounting responsibilities at your church or school complete social engineering training which is manipulation techniques to gain private information, access, or valuables? </vt:lpstr>
      <vt:lpstr>Security Training Links</vt:lpstr>
      <vt:lpstr>Windows 10 EOL</vt:lpstr>
      <vt:lpstr>Incident Response Template</vt:lpstr>
      <vt:lpstr>Phishing Emails</vt:lpstr>
      <vt:lpstr>Diocesan Email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Tech Survey</dc:title>
  <dc:creator>Rosemarie Waskel</dc:creator>
  <cp:lastModifiedBy>Greg Miller</cp:lastModifiedBy>
  <cp:revision>12</cp:revision>
  <dcterms:created xsi:type="dcterms:W3CDTF">2024-05-30T16:36:38Z</dcterms:created>
  <dcterms:modified xsi:type="dcterms:W3CDTF">2025-05-20T21:04:13Z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